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8" r:id="rId2"/>
    <p:sldId id="259" r:id="rId3"/>
    <p:sldId id="270" r:id="rId4"/>
    <p:sldId id="266" r:id="rId5"/>
    <p:sldId id="273" r:id="rId6"/>
    <p:sldId id="282" r:id="rId7"/>
    <p:sldId id="274" r:id="rId8"/>
    <p:sldId id="260" r:id="rId9"/>
    <p:sldId id="275" r:id="rId10"/>
    <p:sldId id="261" r:id="rId11"/>
    <p:sldId id="279" r:id="rId12"/>
    <p:sldId id="276" r:id="rId13"/>
    <p:sldId id="277" r:id="rId14"/>
    <p:sldId id="280" r:id="rId15"/>
    <p:sldId id="281" r:id="rId16"/>
    <p:sldId id="288" r:id="rId17"/>
    <p:sldId id="283" r:id="rId18"/>
    <p:sldId id="289" r:id="rId19"/>
    <p:sldId id="284" r:id="rId20"/>
    <p:sldId id="290" r:id="rId21"/>
    <p:sldId id="285" r:id="rId22"/>
    <p:sldId id="291" r:id="rId23"/>
    <p:sldId id="286" r:id="rId24"/>
    <p:sldId id="292" r:id="rId25"/>
    <p:sldId id="287" r:id="rId26"/>
    <p:sldId id="293" r:id="rId27"/>
    <p:sldId id="271" r:id="rId28"/>
    <p:sldId id="264" r:id="rId29"/>
    <p:sldId id="26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0987AD-1529-DF6B-3B59-D0EA830FAFBB}" name="Gabriel Kuykendall" initials="GK" userId="S::kuyg1@umbc.edu::d36d98ae-aa55-4895-b044-829a49502ba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9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9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B3CCB5-9A9A-4A96-840C-033382D0DDB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2E00DD-74A9-4BC7-B8D2-D7E9429C404D}">
      <dgm:prSet/>
      <dgm:spPr/>
      <dgm:t>
        <a:bodyPr/>
        <a:lstStyle/>
        <a:p>
          <a:r>
            <a:rPr lang="en-US" b="0" i="0" dirty="0"/>
            <a:t>Continue Adding Features</a:t>
          </a:r>
          <a:endParaRPr lang="en-US" dirty="0"/>
        </a:p>
      </dgm:t>
    </dgm:pt>
    <dgm:pt modelId="{BAAF5B2A-7965-4239-874C-7826B19DAF18}" type="parTrans" cxnId="{1899C44D-DE0A-4150-828B-06F0F1A781B4}">
      <dgm:prSet/>
      <dgm:spPr/>
      <dgm:t>
        <a:bodyPr/>
        <a:lstStyle/>
        <a:p>
          <a:endParaRPr lang="en-US"/>
        </a:p>
      </dgm:t>
    </dgm:pt>
    <dgm:pt modelId="{6D856D04-03E2-4FE9-A659-2D28287F139F}" type="sibTrans" cxnId="{1899C44D-DE0A-4150-828B-06F0F1A781B4}">
      <dgm:prSet/>
      <dgm:spPr/>
      <dgm:t>
        <a:bodyPr/>
        <a:lstStyle/>
        <a:p>
          <a:endParaRPr lang="en-US"/>
        </a:p>
      </dgm:t>
    </dgm:pt>
    <dgm:pt modelId="{8CB71489-F96A-4999-A2C6-66DB3D886CB7}">
      <dgm:prSet/>
      <dgm:spPr/>
      <dgm:t>
        <a:bodyPr/>
        <a:lstStyle/>
        <a:p>
          <a:r>
            <a:rPr lang="en-US" dirty="0"/>
            <a:t>Look into more niche cases</a:t>
          </a:r>
        </a:p>
      </dgm:t>
    </dgm:pt>
    <dgm:pt modelId="{6B8DC70D-7D4D-4A95-BB74-CED521A23731}" type="parTrans" cxnId="{724832DA-B3E4-4DA1-AF1F-5AE967D888E2}">
      <dgm:prSet/>
      <dgm:spPr/>
      <dgm:t>
        <a:bodyPr/>
        <a:lstStyle/>
        <a:p>
          <a:endParaRPr lang="en-US"/>
        </a:p>
      </dgm:t>
    </dgm:pt>
    <dgm:pt modelId="{611675A5-56A1-4B7C-82EF-98D1DF98B857}" type="sibTrans" cxnId="{724832DA-B3E4-4DA1-AF1F-5AE967D888E2}">
      <dgm:prSet/>
      <dgm:spPr/>
      <dgm:t>
        <a:bodyPr/>
        <a:lstStyle/>
        <a:p>
          <a:endParaRPr lang="en-US"/>
        </a:p>
      </dgm:t>
    </dgm:pt>
    <dgm:pt modelId="{6EDF9561-21D7-4B10-9B18-3F8950EF7658}">
      <dgm:prSet/>
      <dgm:spPr/>
      <dgm:t>
        <a:bodyPr/>
        <a:lstStyle/>
        <a:p>
          <a:r>
            <a:rPr lang="en-US" dirty="0"/>
            <a:t>Create UI to bet on real upcoming matches</a:t>
          </a:r>
        </a:p>
      </dgm:t>
    </dgm:pt>
    <dgm:pt modelId="{F4822E88-0729-4E08-8EBC-D6B659C2D151}" type="parTrans" cxnId="{332A32D4-A251-41A1-9B58-7C662ED41AA8}">
      <dgm:prSet/>
      <dgm:spPr/>
      <dgm:t>
        <a:bodyPr/>
        <a:lstStyle/>
        <a:p>
          <a:endParaRPr lang="en-US"/>
        </a:p>
      </dgm:t>
    </dgm:pt>
    <dgm:pt modelId="{C510DD7F-34CC-4002-8863-A62781FED0B5}" type="sibTrans" cxnId="{332A32D4-A251-41A1-9B58-7C662ED41AA8}">
      <dgm:prSet/>
      <dgm:spPr/>
      <dgm:t>
        <a:bodyPr/>
        <a:lstStyle/>
        <a:p>
          <a:endParaRPr lang="en-US"/>
        </a:p>
      </dgm:t>
    </dgm:pt>
    <dgm:pt modelId="{3600BD61-B45F-45E6-9DD0-02E58A4073C1}" type="pres">
      <dgm:prSet presAssocID="{B4B3CCB5-9A9A-4A96-840C-033382D0DDB9}" presName="root" presStyleCnt="0">
        <dgm:presLayoutVars>
          <dgm:dir/>
          <dgm:resizeHandles val="exact"/>
        </dgm:presLayoutVars>
      </dgm:prSet>
      <dgm:spPr/>
    </dgm:pt>
    <dgm:pt modelId="{F2EF52AC-FAC1-42DB-B254-EAD9E0C9D23E}" type="pres">
      <dgm:prSet presAssocID="{112E00DD-74A9-4BC7-B8D2-D7E9429C404D}" presName="compNode" presStyleCnt="0"/>
      <dgm:spPr/>
    </dgm:pt>
    <dgm:pt modelId="{25F10E2F-67B9-4FF8-B79E-67CF6F6109C6}" type="pres">
      <dgm:prSet presAssocID="{112E00DD-74A9-4BC7-B8D2-D7E9429C404D}" presName="bgRect" presStyleLbl="bgShp" presStyleIdx="0" presStyleCnt="3"/>
      <dgm:spPr/>
    </dgm:pt>
    <dgm:pt modelId="{C0FD1912-2A54-47C9-8B15-21F1CAB45BD4}" type="pres">
      <dgm:prSet presAssocID="{112E00DD-74A9-4BC7-B8D2-D7E9429C40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11085BB7-5FC3-4491-A6B8-0BEC6D5B55BD}" type="pres">
      <dgm:prSet presAssocID="{112E00DD-74A9-4BC7-B8D2-D7E9429C404D}" presName="spaceRect" presStyleCnt="0"/>
      <dgm:spPr/>
    </dgm:pt>
    <dgm:pt modelId="{47A291FF-D2CB-431E-BE1D-2FC17ED9869F}" type="pres">
      <dgm:prSet presAssocID="{112E00DD-74A9-4BC7-B8D2-D7E9429C404D}" presName="parTx" presStyleLbl="revTx" presStyleIdx="0" presStyleCnt="3">
        <dgm:presLayoutVars>
          <dgm:chMax val="0"/>
          <dgm:chPref val="0"/>
        </dgm:presLayoutVars>
      </dgm:prSet>
      <dgm:spPr/>
    </dgm:pt>
    <dgm:pt modelId="{F3B438E2-4142-40E6-91F2-853DEA0F63C8}" type="pres">
      <dgm:prSet presAssocID="{6D856D04-03E2-4FE9-A659-2D28287F139F}" presName="sibTrans" presStyleCnt="0"/>
      <dgm:spPr/>
    </dgm:pt>
    <dgm:pt modelId="{C752CE06-6C96-40D5-A132-6C5E42D6632D}" type="pres">
      <dgm:prSet presAssocID="{8CB71489-F96A-4999-A2C6-66DB3D886CB7}" presName="compNode" presStyleCnt="0"/>
      <dgm:spPr/>
    </dgm:pt>
    <dgm:pt modelId="{AAC93940-E35C-45FE-B534-8111B3A33FC6}" type="pres">
      <dgm:prSet presAssocID="{8CB71489-F96A-4999-A2C6-66DB3D886CB7}" presName="bgRect" presStyleLbl="bgShp" presStyleIdx="1" presStyleCnt="3"/>
      <dgm:spPr/>
    </dgm:pt>
    <dgm:pt modelId="{EF2D93F9-FB63-4173-AA72-9029E1FD968D}" type="pres">
      <dgm:prSet presAssocID="{8CB71489-F96A-4999-A2C6-66DB3D886CB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115103A-47F1-40DC-A079-0B96BA2D8122}" type="pres">
      <dgm:prSet presAssocID="{8CB71489-F96A-4999-A2C6-66DB3D886CB7}" presName="spaceRect" presStyleCnt="0"/>
      <dgm:spPr/>
    </dgm:pt>
    <dgm:pt modelId="{7D91A4CF-53D9-44DC-B928-22E2482DDCFA}" type="pres">
      <dgm:prSet presAssocID="{8CB71489-F96A-4999-A2C6-66DB3D886CB7}" presName="parTx" presStyleLbl="revTx" presStyleIdx="1" presStyleCnt="3">
        <dgm:presLayoutVars>
          <dgm:chMax val="0"/>
          <dgm:chPref val="0"/>
        </dgm:presLayoutVars>
      </dgm:prSet>
      <dgm:spPr/>
    </dgm:pt>
    <dgm:pt modelId="{1117E712-553C-4A38-9CD4-C62D7BA82642}" type="pres">
      <dgm:prSet presAssocID="{611675A5-56A1-4B7C-82EF-98D1DF98B857}" presName="sibTrans" presStyleCnt="0"/>
      <dgm:spPr/>
    </dgm:pt>
    <dgm:pt modelId="{040C8FD5-C413-46AD-B537-31BEA46CF4AE}" type="pres">
      <dgm:prSet presAssocID="{6EDF9561-21D7-4B10-9B18-3F8950EF7658}" presName="compNode" presStyleCnt="0"/>
      <dgm:spPr/>
    </dgm:pt>
    <dgm:pt modelId="{C78C461E-197C-41B6-8F2E-36D9DFE9292D}" type="pres">
      <dgm:prSet presAssocID="{6EDF9561-21D7-4B10-9B18-3F8950EF7658}" presName="bgRect" presStyleLbl="bgShp" presStyleIdx="2" presStyleCnt="3"/>
      <dgm:spPr/>
    </dgm:pt>
    <dgm:pt modelId="{42560BC5-3E0F-4061-A1C6-685351F47B28}" type="pres">
      <dgm:prSet presAssocID="{6EDF9561-21D7-4B10-9B18-3F8950EF765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D3CEC45-E607-4F0C-BD68-EB63F3C4B15F}" type="pres">
      <dgm:prSet presAssocID="{6EDF9561-21D7-4B10-9B18-3F8950EF7658}" presName="spaceRect" presStyleCnt="0"/>
      <dgm:spPr/>
    </dgm:pt>
    <dgm:pt modelId="{E4AA0BDB-B178-4E55-8554-AE2E39427C50}" type="pres">
      <dgm:prSet presAssocID="{6EDF9561-21D7-4B10-9B18-3F8950EF765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9C0BC4A-3F32-44E2-8A1B-12AB610CA4B3}" type="presOf" srcId="{112E00DD-74A9-4BC7-B8D2-D7E9429C404D}" destId="{47A291FF-D2CB-431E-BE1D-2FC17ED9869F}" srcOrd="0" destOrd="0" presId="urn:microsoft.com/office/officeart/2018/2/layout/IconVerticalSolidList"/>
    <dgm:cxn modelId="{1899C44D-DE0A-4150-828B-06F0F1A781B4}" srcId="{B4B3CCB5-9A9A-4A96-840C-033382D0DDB9}" destId="{112E00DD-74A9-4BC7-B8D2-D7E9429C404D}" srcOrd="0" destOrd="0" parTransId="{BAAF5B2A-7965-4239-874C-7826B19DAF18}" sibTransId="{6D856D04-03E2-4FE9-A659-2D28287F139F}"/>
    <dgm:cxn modelId="{2282619F-76F6-4C06-9589-1F3385DBBFE0}" type="presOf" srcId="{6EDF9561-21D7-4B10-9B18-3F8950EF7658}" destId="{E4AA0BDB-B178-4E55-8554-AE2E39427C50}" srcOrd="0" destOrd="0" presId="urn:microsoft.com/office/officeart/2018/2/layout/IconVerticalSolidList"/>
    <dgm:cxn modelId="{B33BE7AD-E11B-4D1E-A3D5-1D0363ECFA05}" type="presOf" srcId="{8CB71489-F96A-4999-A2C6-66DB3D886CB7}" destId="{7D91A4CF-53D9-44DC-B928-22E2482DDCFA}" srcOrd="0" destOrd="0" presId="urn:microsoft.com/office/officeart/2018/2/layout/IconVerticalSolidList"/>
    <dgm:cxn modelId="{0F98D2D1-04DD-46B6-BAD9-A1975860002A}" type="presOf" srcId="{B4B3CCB5-9A9A-4A96-840C-033382D0DDB9}" destId="{3600BD61-B45F-45E6-9DD0-02E58A4073C1}" srcOrd="0" destOrd="0" presId="urn:microsoft.com/office/officeart/2018/2/layout/IconVerticalSolidList"/>
    <dgm:cxn modelId="{332A32D4-A251-41A1-9B58-7C662ED41AA8}" srcId="{B4B3CCB5-9A9A-4A96-840C-033382D0DDB9}" destId="{6EDF9561-21D7-4B10-9B18-3F8950EF7658}" srcOrd="2" destOrd="0" parTransId="{F4822E88-0729-4E08-8EBC-D6B659C2D151}" sibTransId="{C510DD7F-34CC-4002-8863-A62781FED0B5}"/>
    <dgm:cxn modelId="{724832DA-B3E4-4DA1-AF1F-5AE967D888E2}" srcId="{B4B3CCB5-9A9A-4A96-840C-033382D0DDB9}" destId="{8CB71489-F96A-4999-A2C6-66DB3D886CB7}" srcOrd="1" destOrd="0" parTransId="{6B8DC70D-7D4D-4A95-BB74-CED521A23731}" sibTransId="{611675A5-56A1-4B7C-82EF-98D1DF98B857}"/>
    <dgm:cxn modelId="{7B588955-3FC5-4024-B885-791D8FA780EB}" type="presParOf" srcId="{3600BD61-B45F-45E6-9DD0-02E58A4073C1}" destId="{F2EF52AC-FAC1-42DB-B254-EAD9E0C9D23E}" srcOrd="0" destOrd="0" presId="urn:microsoft.com/office/officeart/2018/2/layout/IconVerticalSolidList"/>
    <dgm:cxn modelId="{3D8FDF68-7335-4870-A623-193DE97CCB0D}" type="presParOf" srcId="{F2EF52AC-FAC1-42DB-B254-EAD9E0C9D23E}" destId="{25F10E2F-67B9-4FF8-B79E-67CF6F6109C6}" srcOrd="0" destOrd="0" presId="urn:microsoft.com/office/officeart/2018/2/layout/IconVerticalSolidList"/>
    <dgm:cxn modelId="{E828A310-A740-41BA-900A-D101342A81B0}" type="presParOf" srcId="{F2EF52AC-FAC1-42DB-B254-EAD9E0C9D23E}" destId="{C0FD1912-2A54-47C9-8B15-21F1CAB45BD4}" srcOrd="1" destOrd="0" presId="urn:microsoft.com/office/officeart/2018/2/layout/IconVerticalSolidList"/>
    <dgm:cxn modelId="{4A126EC9-CBD2-4E2B-A3BF-E927C16F446F}" type="presParOf" srcId="{F2EF52AC-FAC1-42DB-B254-EAD9E0C9D23E}" destId="{11085BB7-5FC3-4491-A6B8-0BEC6D5B55BD}" srcOrd="2" destOrd="0" presId="urn:microsoft.com/office/officeart/2018/2/layout/IconVerticalSolidList"/>
    <dgm:cxn modelId="{066909EC-CA85-4A55-8B66-E4D57C591640}" type="presParOf" srcId="{F2EF52AC-FAC1-42DB-B254-EAD9E0C9D23E}" destId="{47A291FF-D2CB-431E-BE1D-2FC17ED9869F}" srcOrd="3" destOrd="0" presId="urn:microsoft.com/office/officeart/2018/2/layout/IconVerticalSolidList"/>
    <dgm:cxn modelId="{3E30BC17-D353-4E83-85D7-D79A3CA18BFA}" type="presParOf" srcId="{3600BD61-B45F-45E6-9DD0-02E58A4073C1}" destId="{F3B438E2-4142-40E6-91F2-853DEA0F63C8}" srcOrd="1" destOrd="0" presId="urn:microsoft.com/office/officeart/2018/2/layout/IconVerticalSolidList"/>
    <dgm:cxn modelId="{04D00F33-6AD8-445F-8AE6-F61650348669}" type="presParOf" srcId="{3600BD61-B45F-45E6-9DD0-02E58A4073C1}" destId="{C752CE06-6C96-40D5-A132-6C5E42D6632D}" srcOrd="2" destOrd="0" presId="urn:microsoft.com/office/officeart/2018/2/layout/IconVerticalSolidList"/>
    <dgm:cxn modelId="{2D11BE9D-6058-4B94-B706-1897AB5DD92D}" type="presParOf" srcId="{C752CE06-6C96-40D5-A132-6C5E42D6632D}" destId="{AAC93940-E35C-45FE-B534-8111B3A33FC6}" srcOrd="0" destOrd="0" presId="urn:microsoft.com/office/officeart/2018/2/layout/IconVerticalSolidList"/>
    <dgm:cxn modelId="{D9EE9668-D0D1-44EE-8F15-27B363B2B879}" type="presParOf" srcId="{C752CE06-6C96-40D5-A132-6C5E42D6632D}" destId="{EF2D93F9-FB63-4173-AA72-9029E1FD968D}" srcOrd="1" destOrd="0" presId="urn:microsoft.com/office/officeart/2018/2/layout/IconVerticalSolidList"/>
    <dgm:cxn modelId="{57CA9C75-D32E-4713-8536-8D2E317814A1}" type="presParOf" srcId="{C752CE06-6C96-40D5-A132-6C5E42D6632D}" destId="{B115103A-47F1-40DC-A079-0B96BA2D8122}" srcOrd="2" destOrd="0" presId="urn:microsoft.com/office/officeart/2018/2/layout/IconVerticalSolidList"/>
    <dgm:cxn modelId="{C4691C01-3F77-412A-A5D1-EE07B015B8E5}" type="presParOf" srcId="{C752CE06-6C96-40D5-A132-6C5E42D6632D}" destId="{7D91A4CF-53D9-44DC-B928-22E2482DDCFA}" srcOrd="3" destOrd="0" presId="urn:microsoft.com/office/officeart/2018/2/layout/IconVerticalSolidList"/>
    <dgm:cxn modelId="{AA068F24-F0E8-472B-9497-D84FC0B237F6}" type="presParOf" srcId="{3600BD61-B45F-45E6-9DD0-02E58A4073C1}" destId="{1117E712-553C-4A38-9CD4-C62D7BA82642}" srcOrd="3" destOrd="0" presId="urn:microsoft.com/office/officeart/2018/2/layout/IconVerticalSolidList"/>
    <dgm:cxn modelId="{B8D1F00B-E92E-401C-B630-EA81321D075B}" type="presParOf" srcId="{3600BD61-B45F-45E6-9DD0-02E58A4073C1}" destId="{040C8FD5-C413-46AD-B537-31BEA46CF4AE}" srcOrd="4" destOrd="0" presId="urn:microsoft.com/office/officeart/2018/2/layout/IconVerticalSolidList"/>
    <dgm:cxn modelId="{9498AE9C-C833-4DF1-A9D9-DC7D6DC64235}" type="presParOf" srcId="{040C8FD5-C413-46AD-B537-31BEA46CF4AE}" destId="{C78C461E-197C-41B6-8F2E-36D9DFE9292D}" srcOrd="0" destOrd="0" presId="urn:microsoft.com/office/officeart/2018/2/layout/IconVerticalSolidList"/>
    <dgm:cxn modelId="{3B529671-FD92-4967-BE08-5E9A5D915DA4}" type="presParOf" srcId="{040C8FD5-C413-46AD-B537-31BEA46CF4AE}" destId="{42560BC5-3E0F-4061-A1C6-685351F47B28}" srcOrd="1" destOrd="0" presId="urn:microsoft.com/office/officeart/2018/2/layout/IconVerticalSolidList"/>
    <dgm:cxn modelId="{DF54FAEB-FA4B-4F79-B01E-1529268D883A}" type="presParOf" srcId="{040C8FD5-C413-46AD-B537-31BEA46CF4AE}" destId="{0D3CEC45-E607-4F0C-BD68-EB63F3C4B15F}" srcOrd="2" destOrd="0" presId="urn:microsoft.com/office/officeart/2018/2/layout/IconVerticalSolidList"/>
    <dgm:cxn modelId="{0F1E38B1-3959-4F7E-B447-9547CA1D5CD3}" type="presParOf" srcId="{040C8FD5-C413-46AD-B537-31BEA46CF4AE}" destId="{E4AA0BDB-B178-4E55-8554-AE2E39427C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10E2F-67B9-4FF8-B79E-67CF6F6109C6}">
      <dsp:nvSpPr>
        <dsp:cNvPr id="0" name=""/>
        <dsp:cNvSpPr/>
      </dsp:nvSpPr>
      <dsp:spPr>
        <a:xfrm>
          <a:off x="0" y="531"/>
          <a:ext cx="10691200" cy="12432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FD1912-2A54-47C9-8B15-21F1CAB45BD4}">
      <dsp:nvSpPr>
        <dsp:cNvPr id="0" name=""/>
        <dsp:cNvSpPr/>
      </dsp:nvSpPr>
      <dsp:spPr>
        <a:xfrm>
          <a:off x="376092" y="280269"/>
          <a:ext cx="683804" cy="68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291FF-D2CB-431E-BE1D-2FC17ED9869F}">
      <dsp:nvSpPr>
        <dsp:cNvPr id="0" name=""/>
        <dsp:cNvSpPr/>
      </dsp:nvSpPr>
      <dsp:spPr>
        <a:xfrm>
          <a:off x="1435988" y="531"/>
          <a:ext cx="92552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Continue Adding Features</a:t>
          </a:r>
          <a:endParaRPr lang="en-US" sz="2500" kern="1200" dirty="0"/>
        </a:p>
      </dsp:txBody>
      <dsp:txXfrm>
        <a:off x="1435988" y="531"/>
        <a:ext cx="9255211" cy="1243280"/>
      </dsp:txXfrm>
    </dsp:sp>
    <dsp:sp modelId="{AAC93940-E35C-45FE-B534-8111B3A33FC6}">
      <dsp:nvSpPr>
        <dsp:cNvPr id="0" name=""/>
        <dsp:cNvSpPr/>
      </dsp:nvSpPr>
      <dsp:spPr>
        <a:xfrm>
          <a:off x="0" y="1554631"/>
          <a:ext cx="10691200" cy="12432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2D93F9-FB63-4173-AA72-9029E1FD968D}">
      <dsp:nvSpPr>
        <dsp:cNvPr id="0" name=""/>
        <dsp:cNvSpPr/>
      </dsp:nvSpPr>
      <dsp:spPr>
        <a:xfrm>
          <a:off x="376092" y="1834369"/>
          <a:ext cx="683804" cy="68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1A4CF-53D9-44DC-B928-22E2482DDCFA}">
      <dsp:nvSpPr>
        <dsp:cNvPr id="0" name=""/>
        <dsp:cNvSpPr/>
      </dsp:nvSpPr>
      <dsp:spPr>
        <a:xfrm>
          <a:off x="1435988" y="1554631"/>
          <a:ext cx="92552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Look into more niche cases</a:t>
          </a:r>
        </a:p>
      </dsp:txBody>
      <dsp:txXfrm>
        <a:off x="1435988" y="1554631"/>
        <a:ext cx="9255211" cy="1243280"/>
      </dsp:txXfrm>
    </dsp:sp>
    <dsp:sp modelId="{C78C461E-197C-41B6-8F2E-36D9DFE9292D}">
      <dsp:nvSpPr>
        <dsp:cNvPr id="0" name=""/>
        <dsp:cNvSpPr/>
      </dsp:nvSpPr>
      <dsp:spPr>
        <a:xfrm>
          <a:off x="0" y="3108732"/>
          <a:ext cx="10691200" cy="12432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60BC5-3E0F-4061-A1C6-685351F47B28}">
      <dsp:nvSpPr>
        <dsp:cNvPr id="0" name=""/>
        <dsp:cNvSpPr/>
      </dsp:nvSpPr>
      <dsp:spPr>
        <a:xfrm>
          <a:off x="376092" y="3388470"/>
          <a:ext cx="683804" cy="68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A0BDB-B178-4E55-8554-AE2E39427C50}">
      <dsp:nvSpPr>
        <dsp:cNvPr id="0" name=""/>
        <dsp:cNvSpPr/>
      </dsp:nvSpPr>
      <dsp:spPr>
        <a:xfrm>
          <a:off x="1435988" y="3108732"/>
          <a:ext cx="92552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 UI to bet on real upcoming matches</a:t>
          </a:r>
        </a:p>
      </dsp:txBody>
      <dsp:txXfrm>
        <a:off x="1435988" y="3108732"/>
        <a:ext cx="9255211" cy="1243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97E51-E431-48CB-8AC8-256A0EFA4FAF}" type="datetimeFigureOut">
              <a:rPr lang="en-US" smtClean="0"/>
              <a:t>08/07/2025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18756-CEAA-470B-B5B7-042E4B074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99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4a4083d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4a4083de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4a4083de7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4a4083de7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4a4083de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344a4083de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4a4083de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4a4083de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4a4083de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44a4083de7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4a4083de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4a4083de7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769E53D9-DE8D-EEED-6D2C-7F3687DD6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4a4083de7_0_87:notes">
            <a:extLst>
              <a:ext uri="{FF2B5EF4-FFF2-40B4-BE49-F238E27FC236}">
                <a16:creationId xmlns:a16="http://schemas.microsoft.com/office/drawing/2014/main" id="{645D8BA6-34B8-E72E-DC2B-98B23E4643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4a4083de7_0_87:notes">
            <a:extLst>
              <a:ext uri="{FF2B5EF4-FFF2-40B4-BE49-F238E27FC236}">
                <a16:creationId xmlns:a16="http://schemas.microsoft.com/office/drawing/2014/main" id="{1E5F573F-D853-C11C-D38E-6358D8AB2D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552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4a4083de7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4a4083de7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357DC08C-5058-F1BC-986A-E834325D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4a4083de7_0_92:notes">
            <a:extLst>
              <a:ext uri="{FF2B5EF4-FFF2-40B4-BE49-F238E27FC236}">
                <a16:creationId xmlns:a16="http://schemas.microsoft.com/office/drawing/2014/main" id="{09667351-9CFB-2DF7-2EC4-9C2A9F0F82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4a4083de7_0_92:notes">
            <a:extLst>
              <a:ext uri="{FF2B5EF4-FFF2-40B4-BE49-F238E27FC236}">
                <a16:creationId xmlns:a16="http://schemas.microsoft.com/office/drawing/2014/main" id="{D75AE3A1-FF9E-01D1-D5CE-C172E78F7D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270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64E80708-37D6-024C-EB69-9CABB376C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4a4083de7_0_92:notes">
            <a:extLst>
              <a:ext uri="{FF2B5EF4-FFF2-40B4-BE49-F238E27FC236}">
                <a16:creationId xmlns:a16="http://schemas.microsoft.com/office/drawing/2014/main" id="{3FA8A6CB-AF03-BE8E-C4AB-92A94C9B6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4a4083de7_0_92:notes">
            <a:extLst>
              <a:ext uri="{FF2B5EF4-FFF2-40B4-BE49-F238E27FC236}">
                <a16:creationId xmlns:a16="http://schemas.microsoft.com/office/drawing/2014/main" id="{0BE762FA-ECDA-E0A7-2D96-D101B8818F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188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2978-D208-D9D6-3E98-1DF8E6DDA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D714A-DBCD-FEBD-1D63-E68DF25FE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89A76-AEE7-7D19-7FEF-FE174DFF0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7F5-461F-47A6-9F95-D172A136D1EB}" type="datetimeFigureOut">
              <a:rPr lang="en-US" smtClean="0"/>
              <a:t>08/07/2025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48072-DC51-9BB3-87AE-23DCE3EB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86FC8-257B-F515-06EA-A2A560D1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5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06E7-76D3-C85A-CB52-9D91087F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F9E06-5984-B482-4B13-3C88DBFE2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3D00D-A95A-CBA9-BB92-2E4F93AE7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7F5-461F-47A6-9F95-D172A136D1EB}" type="datetimeFigureOut">
              <a:rPr lang="en-US" smtClean="0"/>
              <a:t>08/07/2025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9F182-911B-8821-5846-B1F799E57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9E6D3-75AD-E914-1C07-D2360E18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07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B20B2A-4692-93B7-DC0B-45982F4FF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D3740-275D-FAF7-8CD7-6BC21B7A3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9932D-BE85-9A35-FF02-C8A03B5BB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7F5-461F-47A6-9F95-D172A136D1EB}" type="datetimeFigureOut">
              <a:rPr lang="en-US" smtClean="0"/>
              <a:t>08/07/2025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3628F-B678-D61B-35FC-F3F99116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3D5B1-1FCC-8B68-C69B-E0E42039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39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2FB0C-CDFF-EB9B-55EA-625982C4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D0C39-999D-EF1B-38FB-1D8BEA004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583D-ED6A-F0A7-7437-A34FC1050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7F5-461F-47A6-9F95-D172A136D1EB}" type="datetimeFigureOut">
              <a:rPr lang="en-US" smtClean="0"/>
              <a:t>08/07/2025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13072-731F-ACC9-F3B3-180D63730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72632-7477-E11E-C6A7-E71096F7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1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F1163-F541-77F9-47D2-E6AD26522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2B195-0681-C7F0-F340-F7C464188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1E35C-C536-8B8F-E00A-F4274F32C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7F5-461F-47A6-9F95-D172A136D1EB}" type="datetimeFigureOut">
              <a:rPr lang="en-US" smtClean="0"/>
              <a:t>08/07/2025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E6367-8E43-5530-91AE-0BA51893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17960-48F3-F17C-2753-6028CE21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33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485A-14B8-C331-C42E-AC4849A8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E7AED-3FC2-473F-51F3-5A38EA9C1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9759C-9ECA-1595-E2B5-FFFFF80EA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04830-6803-3D3F-DE45-80825BF89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7F5-461F-47A6-9F95-D172A136D1EB}" type="datetimeFigureOut">
              <a:rPr lang="en-US" smtClean="0"/>
              <a:t>08/07/2025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7000E-66E4-979A-82FF-9F72B383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19ED7-2DBC-3BF8-88BF-C1C3551D5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35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5E383-C32B-6102-7BB8-FD5740C0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F2709-7D62-A951-C63B-B696ADD8B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E7B73-AC03-6ADD-1BA6-45FCF6FF5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0E4E5-AF0A-A68D-2DB3-4D91A5469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6B3114-106E-A3FA-5E7D-58786B725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6F5A0D-E577-EF95-4856-60F855837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7F5-461F-47A6-9F95-D172A136D1EB}" type="datetimeFigureOut">
              <a:rPr lang="en-US" smtClean="0"/>
              <a:t>08/07/2025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6AE5C4-2460-CE54-FD93-86DA7978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6ACB9-3814-AC07-ABFF-1CCADA44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75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36788-1676-CC5D-0943-799D91D93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66098-0DA0-C9B3-3843-FEF28093F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7F5-461F-47A6-9F95-D172A136D1EB}" type="datetimeFigureOut">
              <a:rPr lang="en-US" smtClean="0"/>
              <a:t>08/07/2025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A3193-05B0-3FFB-A191-B6BA5AFB9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ABA03-9EC8-4881-BE09-3B5BCF02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33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83D7E5-7C38-E00B-BCEB-B88D1C331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7F5-461F-47A6-9F95-D172A136D1EB}" type="datetimeFigureOut">
              <a:rPr lang="en-US" smtClean="0"/>
              <a:t>08/07/2025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6C489-9DCB-C2A1-3922-17603F74D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371B0-FED5-16AA-663A-C76A3F1A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8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C2C8A-8488-3D46-0CE2-0CC6EC17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9A11C-FD83-46A0-41A0-3214B4017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D7D67-DBBB-8074-B5BE-E77CBC367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3F13A-6796-FA42-36E0-D493EA640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7F5-461F-47A6-9F95-D172A136D1EB}" type="datetimeFigureOut">
              <a:rPr lang="en-US" smtClean="0"/>
              <a:t>08/07/2025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802AC-8995-D364-5FA7-9AEAEA1D9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34F6A-DEFE-DBAE-6518-0C705DCE0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8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7B55-E722-C10A-03FD-D4BAD2EA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A2AC56-A722-0CC5-53C8-D1B7F8E44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362FE-8CEA-8FCA-AFD3-CDEC4579B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647E9-5E60-C918-36AC-55D8C4FA9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07F5-461F-47A6-9F95-D172A136D1EB}" type="datetimeFigureOut">
              <a:rPr lang="en-US" smtClean="0"/>
              <a:t>08/07/2025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067B0-40E6-C8FE-89D0-7F6D6FA26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13489-9399-35CE-FBA9-4F7BDCA3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57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8FDE5C-4C2B-7213-2040-C1E4A7C84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45D30-B31B-E25E-0612-587046352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BF892-606E-DB05-867A-4D5F13333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EC07F5-461F-47A6-9F95-D172A136D1EB}" type="datetimeFigureOut">
              <a:rPr lang="en-US" smtClean="0"/>
              <a:t>08/07/2025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CADB1-7A19-1B4A-6FA3-27471A061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888B6-D1E4-83E4-A0C0-A464FE639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B27CE3-DFCC-4BE2-8F31-25FC8238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2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cho11/BettingEdg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nfl-data-py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ro-football-reference.com/years/2024/allpro.htm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tobycrabtree/nfl-scores-and-betting-data?select=spreadspoke_scores.csv" TargetMode="External"/><Relationship Id="rId2" Type="http://schemas.openxmlformats.org/officeDocument/2006/relationships/hyperlink" Target="https://github.com/nflverse/nfl_data_p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ro-football-reference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raftscout.com/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raw.githubusercontent.com/dynastyproces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nflverse/nfldata/" TargetMode="External"/><Relationship Id="rId11" Type="http://schemas.openxmlformats.org/officeDocument/2006/relationships/hyperlink" Target="https://www.pro-football-reference.com/" TargetMode="External"/><Relationship Id="rId5" Type="http://schemas.openxmlformats.org/officeDocument/2006/relationships/hyperlink" Target="https://github.com/nflverse/nflfastR-data/" TargetMode="External"/><Relationship Id="rId10" Type="http://schemas.openxmlformats.org/officeDocument/2006/relationships/hyperlink" Target="https://github.com/nflverse/nfl_data_py/tree/main" TargetMode="External"/><Relationship Id="rId4" Type="http://schemas.openxmlformats.org/officeDocument/2006/relationships/hyperlink" Target="kaggle.com" TargetMode="External"/><Relationship Id="rId9" Type="http://schemas.openxmlformats.org/officeDocument/2006/relationships/hyperlink" Target="https://pypi.org/project/nfl-data-py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dubradave/nfl-injuries-grass-vs-fieldtur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hyperlink" Target="https://www.kaggle.com/code/twalters20/nfl-betting-model#Feature-and-Model-Test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plainenglish.io/using-python-to-mimic-nfl-sportsbook-odds-determination-2d96dc84eca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Finding an Edge in Sports Betting</a:t>
            </a:r>
            <a:endParaRPr lang="en-US"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  <a:buClr>
                <a:srgbClr val="000000"/>
              </a:buClr>
            </a:pPr>
            <a:fld id="{00000000-1234-1234-1234-123412341234}" type="slidenum">
              <a:rPr lang="en"/>
              <a:pPr>
                <a:lnSpc>
                  <a:spcPct val="90000"/>
                </a:lnSpc>
                <a:spcAft>
                  <a:spcPts val="800"/>
                </a:spcAft>
                <a:buClr>
                  <a:srgbClr val="000000"/>
                </a:buClr>
              </a:pPr>
              <a:t>1</a:t>
            </a:fld>
            <a:endParaRPr lang="en"/>
          </a:p>
        </p:txBody>
      </p:sp>
      <p:pic>
        <p:nvPicPr>
          <p:cNvPr id="5124" name="Picture 4" descr="Why Pro Football is the Biggest Sport | Something to Say">
            <a:extLst>
              <a:ext uri="{FF2B5EF4-FFF2-40B4-BE49-F238E27FC236}">
                <a16:creationId xmlns:a16="http://schemas.microsoft.com/office/drawing/2014/main" id="{67CA74A6-60AC-9671-7D27-8C9CF8A90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7" r="16100" b="-2"/>
          <a:stretch>
            <a:fillRect/>
          </a:stretch>
        </p:blipFill>
        <p:spPr bwMode="auto">
          <a:xfrm>
            <a:off x="700635" y="2224331"/>
            <a:ext cx="4525344" cy="386318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body" idx="4294967295"/>
          </p:nvPr>
        </p:nvSpPr>
        <p:spPr>
          <a:xfrm>
            <a:off x="6300235" y="2476000"/>
            <a:ext cx="5091600" cy="4352544"/>
          </a:xfrm>
        </p:spPr>
        <p:txBody>
          <a:bodyPr spcFirstLastPara="1" vert="horz" lIns="91433" tIns="45700" rIns="91433" bIns="45700" rtlCol="0" anchor="t" anchorCtr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None/>
            </a:pPr>
            <a:r>
              <a:rPr lang="en-US" b="0" i="0" u="none" strike="noStrike" cap="none"/>
              <a:t>Team E – Joseph Schoenbaum and Gabriel Kuykendall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EDA</a:t>
            </a:r>
            <a:endParaRPr lang="en-US" dirty="0"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  <a:buClr>
                <a:srgbClr val="000000"/>
              </a:buClr>
            </a:pPr>
            <a:fld id="{00000000-1234-1234-1234-123412341234}" type="slidenum">
              <a:rPr lang="en"/>
              <a:pPr>
                <a:lnSpc>
                  <a:spcPct val="90000"/>
                </a:lnSpc>
                <a:spcAft>
                  <a:spcPts val="800"/>
                </a:spcAft>
                <a:buClr>
                  <a:srgbClr val="000000"/>
                </a:buClr>
              </a:pPr>
              <a:t>10</a:t>
            </a:fld>
            <a:endParaRPr lang="en"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4294967295"/>
          </p:nvPr>
        </p:nvSpPr>
        <p:spPr>
          <a:xfrm>
            <a:off x="700648" y="2101432"/>
            <a:ext cx="6527029" cy="4352544"/>
          </a:xfrm>
        </p:spPr>
        <p:txBody>
          <a:bodyPr spcFirstLastPara="1" vert="horz" lIns="91433" tIns="45700" rIns="91433" bIns="45700" rtlCol="0" anchor="t" anchorCtr="0">
            <a:normAutofit/>
          </a:bodyPr>
          <a:lstStyle/>
          <a:p>
            <a:pPr marL="380990" indent="-380990">
              <a:buClr>
                <a:srgbClr val="000000"/>
              </a:buClr>
            </a:pPr>
            <a:r>
              <a:rPr lang="en-US" sz="2667" dirty="0"/>
              <a:t>Distribution of target variable (game margin)</a:t>
            </a:r>
            <a:endParaRPr lang="en-US" dirty="0"/>
          </a:p>
          <a:p>
            <a:pPr marL="380990" indent="-380990">
              <a:buClr>
                <a:srgbClr val="000000"/>
              </a:buClr>
            </a:pPr>
            <a:r>
              <a:rPr lang="en-US" sz="2667" dirty="0"/>
              <a:t>Distribution of spread line</a:t>
            </a:r>
          </a:p>
          <a:p>
            <a:pPr marL="380990" indent="-380990">
              <a:buClr>
                <a:srgbClr val="000000"/>
              </a:buClr>
            </a:pPr>
            <a:r>
              <a:rPr lang="en-US" sz="2667" dirty="0"/>
              <a:t>As you can see </a:t>
            </a:r>
            <a:r>
              <a:rPr lang="en-US" sz="2667" dirty="0" err="1"/>
              <a:t>game_margin</a:t>
            </a:r>
            <a:r>
              <a:rPr lang="en-US" sz="2667" dirty="0"/>
              <a:t> has about the double the range of </a:t>
            </a:r>
            <a:r>
              <a:rPr lang="en-US" sz="2667" dirty="0" err="1"/>
              <a:t>spread_line</a:t>
            </a:r>
            <a:endParaRPr lang="en-US" dirty="0"/>
          </a:p>
          <a:p>
            <a:pPr marL="0" indent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endParaRPr lang="en-US" b="0" i="0" u="none" strike="noStrike" cap="non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999A16-7880-F06F-22C3-FC0A76C27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825" y="826373"/>
            <a:ext cx="3374240" cy="2667584"/>
          </a:xfrm>
          <a:prstGeom prst="rect">
            <a:avLst/>
          </a:prstGeom>
        </p:spPr>
      </p:pic>
      <p:pic>
        <p:nvPicPr>
          <p:cNvPr id="3" name="Picture 2" descr="A graph of a number of blue and black bars&#10;&#10;AI-generated content may be incorrect.">
            <a:extLst>
              <a:ext uri="{FF2B5EF4-FFF2-40B4-BE49-F238E27FC236}">
                <a16:creationId xmlns:a16="http://schemas.microsoft.com/office/drawing/2014/main" id="{7B835C83-2DAE-0744-E9BE-C7833325D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942" y="3496869"/>
            <a:ext cx="3374007" cy="25487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2A3E1-89E8-6015-6BEA-609C2414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on Key Features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EA33F3-6F29-F13C-8BEF-13776F95B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53" y="1340926"/>
            <a:ext cx="5678905" cy="506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26;p18">
            <a:extLst>
              <a:ext uri="{FF2B5EF4-FFF2-40B4-BE49-F238E27FC236}">
                <a16:creationId xmlns:a16="http://schemas.microsoft.com/office/drawing/2014/main" id="{912AC4AD-40FE-C227-BEEE-AEB791E54325}"/>
              </a:ext>
            </a:extLst>
          </p:cNvPr>
          <p:cNvSpPr txBox="1">
            <a:spLocks/>
          </p:cNvSpPr>
          <p:nvPr/>
        </p:nvSpPr>
        <p:spPr>
          <a:xfrm>
            <a:off x="244642" y="1698518"/>
            <a:ext cx="6527029" cy="4352544"/>
          </a:xfrm>
          <a:prstGeom prst="rect">
            <a:avLst/>
          </a:prstGeom>
        </p:spPr>
        <p:txBody>
          <a:bodyPr spcFirstLastPara="1" vert="horz" lIns="91433" tIns="45700" rIns="91433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Clr>
                <a:srgbClr val="000000"/>
              </a:buClr>
            </a:pPr>
            <a:r>
              <a:rPr lang="en-US" sz="2667" dirty="0"/>
              <a:t>As you can see even the most impactful features do not show much correlation</a:t>
            </a:r>
          </a:p>
          <a:p>
            <a:pPr marL="380990" indent="-380990">
              <a:buClr>
                <a:srgbClr val="000000"/>
              </a:buClr>
            </a:pPr>
            <a:r>
              <a:rPr lang="en-US" sz="2667" dirty="0"/>
              <a:t>The </a:t>
            </a:r>
            <a:r>
              <a:rPr lang="en-US" sz="2667" dirty="0" err="1"/>
              <a:t>spread_line</a:t>
            </a:r>
            <a:r>
              <a:rPr lang="en-US" sz="2667" dirty="0"/>
              <a:t> shows the most correlation to </a:t>
            </a:r>
            <a:r>
              <a:rPr lang="en-US" sz="2667" dirty="0" err="1"/>
              <a:t>game_margin</a:t>
            </a:r>
            <a:r>
              <a:rPr lang="en-US" sz="2667" dirty="0"/>
              <a:t> at 44%</a:t>
            </a:r>
          </a:p>
          <a:p>
            <a:pPr marL="380990" indent="-380990">
              <a:buClr>
                <a:srgbClr val="000000"/>
              </a:buClr>
            </a:pPr>
            <a:r>
              <a:rPr lang="en-US" sz="2667" dirty="0"/>
              <a:t>Other notable features include coach winning percentage, winning percentage, quarterback rating, and expected points added</a:t>
            </a:r>
          </a:p>
          <a:p>
            <a:pPr marL="838190" lvl="1" indent="-380990">
              <a:buClr>
                <a:srgbClr val="000000"/>
              </a:buClr>
            </a:pPr>
            <a:r>
              <a:rPr lang="en-US" dirty="0"/>
              <a:t>All features included in our models only include values prior to the event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SzPts val="1100"/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84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19D36E9C-B37F-258F-CD74-B413E0C9B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>
            <a:extLst>
              <a:ext uri="{FF2B5EF4-FFF2-40B4-BE49-F238E27FC236}">
                <a16:creationId xmlns:a16="http://schemas.microsoft.com/office/drawing/2014/main" id="{3E28171E-99E1-23E2-A31C-F445A34C13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r>
              <a:rPr lang="en" dirty="0"/>
              <a:t>All-Pro EDA</a:t>
            </a:r>
          </a:p>
        </p:txBody>
      </p:sp>
      <p:sp>
        <p:nvSpPr>
          <p:cNvPr id="127" name="Google Shape;127;p18">
            <a:extLst>
              <a:ext uri="{FF2B5EF4-FFF2-40B4-BE49-F238E27FC236}">
                <a16:creationId xmlns:a16="http://schemas.microsoft.com/office/drawing/2014/main" id="{B8BBE2A9-53C2-D871-7CC8-1E90682AFC2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  <a:buClr>
                <a:srgbClr val="000000"/>
              </a:buClr>
            </a:pPr>
            <a:fld id="{00000000-1234-1234-1234-123412341234}" type="slidenum">
              <a:rPr lang="en"/>
              <a:pPr>
                <a:lnSpc>
                  <a:spcPct val="90000"/>
                </a:lnSpc>
                <a:spcAft>
                  <a:spcPts val="800"/>
                </a:spcAft>
                <a:buClr>
                  <a:srgbClr val="000000"/>
                </a:buClr>
              </a:pPr>
              <a:t>12</a:t>
            </a:fld>
            <a:endParaRPr lang="en"/>
          </a:p>
        </p:txBody>
      </p:sp>
      <p:pic>
        <p:nvPicPr>
          <p:cNvPr id="2" name="Picture 1" descr="A graph of a number of players&#10;&#10;AI-generated content may be incorrect.">
            <a:extLst>
              <a:ext uri="{FF2B5EF4-FFF2-40B4-BE49-F238E27FC236}">
                <a16:creationId xmlns:a16="http://schemas.microsoft.com/office/drawing/2014/main" id="{D4941D52-53BD-62F1-8A52-331019FB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469" y="1880532"/>
            <a:ext cx="7144051" cy="424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86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4BF504A6-AAC7-B1BD-42D0-8D25ED50D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>
            <a:extLst>
              <a:ext uri="{FF2B5EF4-FFF2-40B4-BE49-F238E27FC236}">
                <a16:creationId xmlns:a16="http://schemas.microsoft.com/office/drawing/2014/main" id="{41132329-1B52-0515-0031-EA454EEA18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r>
              <a:rPr lang="en" dirty="0"/>
              <a:t>EPA EDA</a:t>
            </a:r>
          </a:p>
        </p:txBody>
      </p:sp>
      <p:sp>
        <p:nvSpPr>
          <p:cNvPr id="127" name="Google Shape;127;p18">
            <a:extLst>
              <a:ext uri="{FF2B5EF4-FFF2-40B4-BE49-F238E27FC236}">
                <a16:creationId xmlns:a16="http://schemas.microsoft.com/office/drawing/2014/main" id="{297C082D-CED7-F2E0-1811-1F4786D225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  <a:buClr>
                <a:srgbClr val="000000"/>
              </a:buClr>
            </a:pPr>
            <a:fld id="{00000000-1234-1234-1234-123412341234}" type="slidenum">
              <a:rPr lang="en"/>
              <a:pPr>
                <a:lnSpc>
                  <a:spcPct val="90000"/>
                </a:lnSpc>
                <a:spcAft>
                  <a:spcPts val="800"/>
                </a:spcAft>
                <a:buClr>
                  <a:srgbClr val="000000"/>
                </a:buClr>
              </a:pPr>
              <a:t>13</a:t>
            </a:fld>
            <a:endParaRPr lang="en"/>
          </a:p>
        </p:txBody>
      </p:sp>
      <p:pic>
        <p:nvPicPr>
          <p:cNvPr id="3" name="Picture 2" descr="A diagram of different colored rectangular objects&#10;&#10;AI-generated content may be incorrect.">
            <a:extLst>
              <a:ext uri="{FF2B5EF4-FFF2-40B4-BE49-F238E27FC236}">
                <a16:creationId xmlns:a16="http://schemas.microsoft.com/office/drawing/2014/main" id="{F563503F-87D6-3589-382C-33AF34805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31" y="2028485"/>
            <a:ext cx="8025468" cy="39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50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5147-E817-3A15-F24F-E40BFD1BB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Regressor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3B27C-0F2C-2232-64E2-1ED523F5D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use a random forest regressor?</a:t>
            </a:r>
          </a:p>
          <a:p>
            <a:pPr lvl="1"/>
            <a:r>
              <a:rPr lang="en-US" dirty="0"/>
              <a:t>handles nonlinear data well</a:t>
            </a:r>
          </a:p>
          <a:p>
            <a:pPr lvl="1"/>
            <a:r>
              <a:rPr lang="en-US" dirty="0"/>
              <a:t>works well with a broad range of features</a:t>
            </a:r>
          </a:p>
          <a:p>
            <a:pPr lvl="1"/>
            <a:r>
              <a:rPr lang="en-US" dirty="0"/>
              <a:t>Is less prone to overfitting</a:t>
            </a:r>
          </a:p>
          <a:p>
            <a:pPr lvl="1"/>
            <a:r>
              <a:rPr lang="en-US" dirty="0"/>
              <a:t>Allows for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77673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7179-4A5A-354A-52CF-5DF2307C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Iteration of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2BF78-DC61-A803-BD3F-41C539FBD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90 features, no hyperparameter tuning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Takeaway – Clear overfitting to training data</a:t>
            </a:r>
          </a:p>
          <a:p>
            <a:endParaRPr lang="en-US" dirty="0"/>
          </a:p>
          <a:p>
            <a:r>
              <a:rPr lang="en-US" dirty="0"/>
              <a:t>32 features with less than 0.5%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8682D-7BC6-4CE3-2F54-632B37DA3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2431735"/>
            <a:ext cx="4858428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66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3BD5A0E-4A93-11CC-6D17-BF3204BF6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046" y="120316"/>
            <a:ext cx="6377907" cy="63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75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860A-24CB-51BB-C215-5E6F00873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Iteration of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0D214-3532-4E7A-07AD-72661B9D8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Removed redundant features, leaving 44 features</a:t>
            </a:r>
          </a:p>
          <a:p>
            <a:r>
              <a:rPr lang="en-US" dirty="0"/>
              <a:t>adding max depth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Takeaway – Decreased overfitting, slightly worse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C18E3-3BDA-6394-D976-8CB604008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2958161"/>
            <a:ext cx="4963218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46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DE4E001-2E13-D54D-B939-310A78138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234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4D786-B3B1-B78E-1107-44AB3D65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Iteration of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DEC2C-5DFB-A636-B984-FF9AADB24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Removed features with less than 1% importance from 2nd iteration model – leaving 31 features</a:t>
            </a:r>
          </a:p>
          <a:p>
            <a:r>
              <a:rPr lang="en-US" dirty="0"/>
              <a:t>Using more hyperparameter tuning w/ </a:t>
            </a:r>
            <a:r>
              <a:rPr lang="en-US" dirty="0" err="1"/>
              <a:t>GridSearch</a:t>
            </a:r>
            <a:r>
              <a:rPr lang="en-US" dirty="0"/>
              <a:t> and Include Cross-validation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Takeaway – Underfitting training data, Performance not as good as 1st iteration, but similar (or slightly better) than the model from iteration 2.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31AED-B1A6-C6E4-95F5-6A8756BB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595" y="3164305"/>
            <a:ext cx="4896216" cy="195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13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04088" y="914400"/>
            <a:ext cx="10688000" cy="79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000"/>
            </a:pPr>
            <a:r>
              <a:rPr lang="en"/>
              <a:t>GITHUB FOR OUR PROJECT</a:t>
            </a:r>
            <a:endParaRPr/>
          </a:p>
        </p:txBody>
      </p:sp>
      <p:cxnSp>
        <p:nvCxnSpPr>
          <p:cNvPr id="95" name="Google Shape;95;p14"/>
          <p:cNvCxnSpPr/>
          <p:nvPr/>
        </p:nvCxnSpPr>
        <p:spPr>
          <a:xfrm>
            <a:off x="804672" y="723900"/>
            <a:ext cx="10588800" cy="0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7200900" y="1849121"/>
            <a:ext cx="4191200" cy="2844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b" anchorCtr="0">
            <a:normAutofit/>
          </a:bodyPr>
          <a:lstStyle/>
          <a:p>
            <a:pPr marL="237061" indent="-228594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1500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https://github.com/joscho11/BettingEdge</a:t>
            </a:r>
            <a:endParaRPr dirty="0"/>
          </a:p>
          <a:p>
            <a:pPr marL="237061" indent="-101597">
              <a:lnSpc>
                <a:spcPct val="110000"/>
              </a:lnSpc>
              <a:spcBef>
                <a:spcPts val="1067"/>
              </a:spcBef>
              <a:buClr>
                <a:schemeClr val="dk1"/>
              </a:buClr>
              <a:buSzPts val="1500"/>
              <a:buNone/>
            </a:pPr>
            <a:endParaRPr dirty="0"/>
          </a:p>
        </p:txBody>
      </p:sp>
      <p:cxnSp>
        <p:nvCxnSpPr>
          <p:cNvPr id="98" name="Google Shape;98;p14"/>
          <p:cNvCxnSpPr/>
          <p:nvPr/>
        </p:nvCxnSpPr>
        <p:spPr>
          <a:xfrm>
            <a:off x="809065" y="6145599"/>
            <a:ext cx="105828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B5DC1-AF5C-4975-BB52-661A43C46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26" y="2428947"/>
            <a:ext cx="6561974" cy="262057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F8F4BB7-FF75-7B98-6CEC-ECDB79F12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0"/>
            <a:ext cx="10658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654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6B96-128C-10A3-91A7-5520F6493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Iteration of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B84F4-1005-3E60-C6C4-27C85EF09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iteration (all features) w/ hyperparameter tuning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Takeaway:</a:t>
            </a:r>
          </a:p>
          <a:p>
            <a:pPr lvl="1"/>
            <a:r>
              <a:rPr lang="en-US" dirty="0"/>
              <a:t>Hyperparameter tuning was critical to reduce overfitting</a:t>
            </a:r>
          </a:p>
          <a:p>
            <a:pPr lvl="1"/>
            <a:r>
              <a:rPr lang="en-US" dirty="0"/>
              <a:t>Unsurprisingly, keeping all features gives the best results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70A0B-D25F-C832-D788-17D6E1941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55" y="2395393"/>
            <a:ext cx="4744112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8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DA95CE-AE5A-19A1-A2C3-69FB4C487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39" y="0"/>
            <a:ext cx="10812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58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8155-A01D-0F91-0E20-C1B0B378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and Final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B86A-654A-CA24-FAA6-21040874D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iteration model with spread line included as a feature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Takeaway – Adding the spread line as a feature improves the model slightly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385F8-CEC8-72FA-3466-85FD8F5BB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249" y="2404919"/>
            <a:ext cx="451548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82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3DC0C-4223-2CF3-8005-7F8A7039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02" y="0"/>
            <a:ext cx="8430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38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FA123-8C64-C6B9-6F3E-A0EA6D5B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5 year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87440-3857-8B15-B8D7-59E70369B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2009-2025 is a long time</a:t>
            </a:r>
          </a:p>
          <a:p>
            <a:pPr lvl="1"/>
            <a:r>
              <a:rPr lang="en-US" dirty="0"/>
              <a:t>We looked at the most recent 5 years to see if the model performed any differently</a:t>
            </a:r>
          </a:p>
          <a:p>
            <a:pPr lvl="1"/>
            <a:r>
              <a:rPr lang="en-US" dirty="0"/>
              <a:t>The RF Regressor had a bet winning percentage of 47.55%, but had a differential of 1 betting percentage at 47.64%</a:t>
            </a:r>
          </a:p>
          <a:p>
            <a:pPr lvl="1"/>
            <a:r>
              <a:rPr lang="en-US" dirty="0"/>
              <a:t>So overall, slight decrease in performance</a:t>
            </a:r>
          </a:p>
        </p:txBody>
      </p:sp>
    </p:spTree>
    <p:extLst>
      <p:ext uri="{BB962C8B-B14F-4D97-AF65-F5344CB8AC3E}">
        <p14:creationId xmlns:p14="http://schemas.microsoft.com/office/powerpoint/2010/main" val="3158501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704E-78EE-DAD6-F58F-62EAD15D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48F8F-6BC9-BFD6-F7BB-E3501F1F6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Sporting events such as football are extremely noisy and random</a:t>
            </a:r>
          </a:p>
          <a:p>
            <a:pPr lvl="1"/>
            <a:r>
              <a:rPr lang="en-US" dirty="0"/>
              <a:t>Getting a model that can have a bet winning percentage around ~50% is decent</a:t>
            </a:r>
          </a:p>
          <a:p>
            <a:pPr lvl="1"/>
            <a:r>
              <a:rPr lang="en-US" dirty="0"/>
              <a:t>Ideally, to break even you want at least a 52.38% win rate</a:t>
            </a:r>
          </a:p>
          <a:p>
            <a:r>
              <a:rPr lang="en-US" dirty="0"/>
              <a:t>Features are the most important part of improving the model</a:t>
            </a:r>
          </a:p>
        </p:txBody>
      </p:sp>
    </p:spTree>
    <p:extLst>
      <p:ext uri="{BB962C8B-B14F-4D97-AF65-F5344CB8AC3E}">
        <p14:creationId xmlns:p14="http://schemas.microsoft.com/office/powerpoint/2010/main" val="2414395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4EE3A-D802-8158-DC23-DAD97124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Potential Steps Forward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86D9A-4E05-E889-C6C8-68BA721D0AB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91452" y="6363971"/>
            <a:ext cx="672400" cy="3652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00000000-1234-1234-1234-123412341234}" type="slidenum">
              <a:rPr lang="en"/>
              <a:pPr>
                <a:lnSpc>
                  <a:spcPct val="90000"/>
                </a:lnSpc>
                <a:spcAft>
                  <a:spcPts val="800"/>
                </a:spcAft>
              </a:pPr>
              <a:t>27</a:t>
            </a:fld>
            <a:endParaRPr lang="en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0758B392-E6CA-0058-8EAF-71185FF99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967309"/>
              </p:ext>
            </p:extLst>
          </p:nvPr>
        </p:nvGraphicFramePr>
        <p:xfrm>
          <a:off x="700635" y="2476000"/>
          <a:ext cx="106912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2761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References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700635" y="2221992"/>
            <a:ext cx="10691200" cy="37400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en" sz="1400" dirty="0" err="1">
                <a:solidFill>
                  <a:srgbClr val="262626"/>
                </a:solidFill>
                <a:latin typeface="Arial"/>
                <a:cs typeface="Arial"/>
                <a:sym typeface="Arial"/>
              </a:rPr>
              <a:t>NFL_Data_py</a:t>
            </a:r>
            <a:r>
              <a:rPr lang="en" sz="1400" dirty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 dataset - </a:t>
            </a:r>
            <a:r>
              <a:rPr lang="en-US" sz="1400" dirty="0">
                <a:solidFill>
                  <a:srgbClr val="262626"/>
                </a:solidFill>
                <a:latin typeface="Arial"/>
                <a:cs typeface="Arial"/>
                <a:sym typeface="Arial"/>
                <a:hlinkClick r:id="rId3"/>
              </a:rPr>
              <a:t>https://pypi.org/project/nfl-data-py/</a:t>
            </a:r>
            <a:endParaRPr lang="en-US" sz="1400" dirty="0">
              <a:solidFill>
                <a:srgbClr val="262626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en-US" sz="1400" dirty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All-pro dataset - </a:t>
            </a:r>
            <a:r>
              <a:rPr lang="en-US" sz="1400" dirty="0">
                <a:solidFill>
                  <a:srgbClr val="262626"/>
                </a:solidFill>
                <a:latin typeface="Arial"/>
                <a:cs typeface="Arial"/>
                <a:sym typeface="Arial"/>
                <a:hlinkClick r:id="rId4"/>
              </a:rPr>
              <a:t>https://www.pro-football-reference.com/years/2024/allpro.htm</a:t>
            </a:r>
            <a:endParaRPr>
              <a:latin typeface="Arial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Q&amp;A</a:t>
            </a:r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29</a:t>
            </a:fld>
            <a:endParaRPr/>
          </a:p>
        </p:txBody>
      </p:sp>
      <p:pic>
        <p:nvPicPr>
          <p:cNvPr id="2" name="Picture 1" descr="Eagles dominate Chiefs in Super Bowl and roll to 40-22 win | AP News">
            <a:extLst>
              <a:ext uri="{FF2B5EF4-FFF2-40B4-BE49-F238E27FC236}">
                <a16:creationId xmlns:a16="http://schemas.microsoft.com/office/drawing/2014/main" id="{E4A3A76F-8DB7-B84C-A483-28CC9EAC2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40" y="1569310"/>
            <a:ext cx="6118859" cy="4069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B34A6-720B-958C-3F08-64E34BF02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5B395-865C-293A-FDAC-8B2F135C4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nfl_data_py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https://github.com/nflverse/nfl_data_py</a:t>
            </a:r>
            <a:endParaRPr lang="en-US" dirty="0"/>
          </a:p>
          <a:p>
            <a:r>
              <a:rPr lang="en-US" dirty="0"/>
              <a:t>Spread line data - </a:t>
            </a:r>
            <a:r>
              <a:rPr lang="en-US" dirty="0">
                <a:hlinkClick r:id="rId3"/>
              </a:rPr>
              <a:t>https://www.kaggle.com/datasets/tobycrabtree/nfl-scores-and-betting-data?select=spreadspoke_scores.csv</a:t>
            </a:r>
            <a:endParaRPr lang="en-US" dirty="0"/>
          </a:p>
          <a:p>
            <a:r>
              <a:rPr lang="en-US" dirty="0"/>
              <a:t>Other Features - </a:t>
            </a:r>
            <a:r>
              <a:rPr lang="en-US" dirty="0">
                <a:hlinkClick r:id="rId4"/>
              </a:rPr>
              <a:t>https://www.pro-football-reference.com/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262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143B-CD46-753F-B17D-D5AD4B38F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08F28-8F99-645D-3BBC-EE88A1E05DB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00000000-1234-1234-1234-123412341234}" type="slidenum">
              <a:rPr lang="en"/>
              <a:pPr>
                <a:lnSpc>
                  <a:spcPct val="90000"/>
                </a:lnSpc>
                <a:spcAft>
                  <a:spcPts val="800"/>
                </a:spcAft>
              </a:pPr>
              <a:t>4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B65C-CF3E-2EA4-49F1-EEC62679BFC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00635" y="2476000"/>
            <a:ext cx="5091600" cy="4352544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</a:pPr>
            <a:r>
              <a:rPr lang="en-US" dirty="0"/>
              <a:t>Refresher on Project</a:t>
            </a:r>
            <a:endParaRPr lang="en-US" b="0" i="0" u="none" strike="noStrike" cap="none" dirty="0"/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</a:pPr>
            <a:r>
              <a:rPr lang="en-US" dirty="0"/>
              <a:t>EDA</a:t>
            </a:r>
            <a:endParaRPr lang="en-US" b="0" i="0" u="none" strike="noStrike" cap="none" dirty="0"/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</a:pPr>
            <a:r>
              <a:rPr lang="en-US" b="0" i="0" u="none" strike="noStrike" cap="none" dirty="0"/>
              <a:t>Modeling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</a:pPr>
            <a:r>
              <a:rPr lang="en-US" b="0" i="0" u="none" strike="noStrike" cap="none" dirty="0"/>
              <a:t>Evaluation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</a:pPr>
            <a:r>
              <a:rPr lang="en-US" dirty="0"/>
              <a:t>Conclusion</a:t>
            </a:r>
            <a:endParaRPr lang="en-US" b="0" i="0" u="none" strike="noStrike" cap="none" dirty="0"/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</a:pPr>
            <a:r>
              <a:rPr lang="en-US" b="0" i="0" u="none" strike="noStrike" cap="none" dirty="0"/>
              <a:t>References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</a:pPr>
            <a:r>
              <a:rPr lang="en-US" dirty="0"/>
              <a:t>Q&amp;A</a:t>
            </a:r>
          </a:p>
        </p:txBody>
      </p:sp>
      <p:pic>
        <p:nvPicPr>
          <p:cNvPr id="6154" name="Picture 10" descr="Do We Need Football in America This Badly? - The New York Times">
            <a:extLst>
              <a:ext uri="{FF2B5EF4-FFF2-40B4-BE49-F238E27FC236}">
                <a16:creationId xmlns:a16="http://schemas.microsoft.com/office/drawing/2014/main" id="{0D322497-6BE5-E074-3F31-597D03F04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4517"/>
          <a:stretch>
            <a:fillRect/>
          </a:stretch>
        </p:blipFill>
        <p:spPr bwMode="auto">
          <a:xfrm>
            <a:off x="6160419" y="1252605"/>
            <a:ext cx="5091600" cy="435254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0250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r>
              <a:rPr lang="en" dirty="0"/>
              <a:t>Project Refresher</a:t>
            </a:r>
            <a:endParaRPr lang="en-US" dirty="0" err="1"/>
          </a:p>
        </p:txBody>
      </p:sp>
      <p:sp>
        <p:nvSpPr>
          <p:cNvPr id="106" name="Google Shape;106;p15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  <a:buClr>
                <a:srgbClr val="000000"/>
              </a:buClr>
            </a:pPr>
            <a:fld id="{00000000-1234-1234-1234-123412341234}" type="slidenum">
              <a:rPr lang="en"/>
              <a:pPr>
                <a:lnSpc>
                  <a:spcPct val="90000"/>
                </a:lnSpc>
                <a:spcAft>
                  <a:spcPts val="800"/>
                </a:spcAft>
                <a:buClr>
                  <a:srgbClr val="000000"/>
                </a:buClr>
              </a:pPr>
              <a:t>5</a:t>
            </a:fld>
            <a:endParaRPr lang="en"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4294967295"/>
          </p:nvPr>
        </p:nvSpPr>
        <p:spPr>
          <a:xfrm>
            <a:off x="700635" y="2224540"/>
            <a:ext cx="8146560" cy="4352544"/>
          </a:xfrm>
        </p:spPr>
        <p:txBody>
          <a:bodyPr spcFirstLastPara="1" vert="horz" lIns="91433" tIns="45700" rIns="91433" bIns="45700" rtlCol="0" anchor="t" anchorCtr="0">
            <a:normAutofit/>
          </a:bodyPr>
          <a:lstStyle/>
          <a:p>
            <a:pPr marL="380990" indent="-380990">
              <a:buClr>
                <a:srgbClr val="000000"/>
              </a:buClr>
            </a:pPr>
            <a:r>
              <a:rPr lang="en-US" sz="2933" dirty="0"/>
              <a:t>Using different match related features, create several models to predict the score difference in NFL games</a:t>
            </a:r>
            <a:endParaRPr lang="en-US" dirty="0"/>
          </a:p>
          <a:p>
            <a:pPr marL="380990" indent="-380990">
              <a:buClr>
                <a:srgbClr val="000000"/>
              </a:buClr>
            </a:pPr>
            <a:r>
              <a:rPr lang="en-US" sz="2933" dirty="0"/>
              <a:t>Compare our new spreads to existing spreads</a:t>
            </a:r>
            <a:endParaRPr lang="en-US" dirty="0"/>
          </a:p>
          <a:p>
            <a:pPr marL="380990" indent="-380990">
              <a:buClr>
                <a:srgbClr val="000000"/>
              </a:buClr>
            </a:pPr>
            <a:r>
              <a:rPr lang="en-US" sz="2933" dirty="0"/>
              <a:t>Determine the effectiveness our spreads in improving the earnings of bettors</a:t>
            </a:r>
            <a:endParaRPr lang="en-US" dirty="0"/>
          </a:p>
          <a:p>
            <a:pPr indent="0">
              <a:buNone/>
            </a:pPr>
            <a:endParaRPr lang="en-US" dirty="0"/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7172" name="Picture 4" descr="The NFL's Most Valuable Teams 2024">
            <a:extLst>
              <a:ext uri="{FF2B5EF4-FFF2-40B4-BE49-F238E27FC236}">
                <a16:creationId xmlns:a16="http://schemas.microsoft.com/office/drawing/2014/main" id="{B28E6C57-25CF-8949-7092-9802287F6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4" r="21594"/>
          <a:stretch>
            <a:fillRect/>
          </a:stretch>
        </p:blipFill>
        <p:spPr bwMode="auto">
          <a:xfrm>
            <a:off x="9218035" y="1256800"/>
            <a:ext cx="2036639" cy="435254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1650-6788-F2B1-8FBA-CE33EBD3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ELI5 – Sports Betting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EB231-CA16-4805-9EE4-C3A66807D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Ex: if the patriots are supposed to win by 3 points over the colts then the spread would be patriots -3 which is equal to colts +3</a:t>
            </a:r>
          </a:p>
          <a:p>
            <a:r>
              <a:rPr lang="en-US" dirty="0"/>
              <a:t>Lets say the end of game result is Patriots win 27-21. This means to win the bet we would've had to say (before the game starts) that the Patriots are going win by more than 3 points. That would qualify as a winning bet</a:t>
            </a:r>
          </a:p>
          <a:p>
            <a:r>
              <a:rPr lang="en-US" dirty="0"/>
              <a:t>NOTE - it does not matter how much the Patriots win by as long as they win by more than 3 points. If they win by 50 points or 3 points we still win the bet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855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Dataset information</a:t>
            </a:r>
            <a:endParaRPr lang="en-US"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  <a:buClr>
                <a:srgbClr val="000000"/>
              </a:buClr>
            </a:pPr>
            <a:fld id="{00000000-1234-1234-1234-123412341234}" type="slidenum">
              <a:rPr lang="en"/>
              <a:pPr>
                <a:lnSpc>
                  <a:spcPct val="90000"/>
                </a:lnSpc>
                <a:spcAft>
                  <a:spcPts val="800"/>
                </a:spcAft>
                <a:buClr>
                  <a:srgbClr val="000000"/>
                </a:buClr>
              </a:pPr>
              <a:t>7</a:t>
            </a:fld>
            <a:endParaRPr lang="en"/>
          </a:p>
        </p:txBody>
      </p:sp>
      <p:pic>
        <p:nvPicPr>
          <p:cNvPr id="8194" name="Picture 2" descr="USA Football becomes flag football's first governing body">
            <a:extLst>
              <a:ext uri="{FF2B5EF4-FFF2-40B4-BE49-F238E27FC236}">
                <a16:creationId xmlns:a16="http://schemas.microsoft.com/office/drawing/2014/main" id="{9F2EEC97-0830-5799-27AE-9B672C14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5" r="34073"/>
          <a:stretch>
            <a:fillRect/>
          </a:stretch>
        </p:blipFill>
        <p:spPr bwMode="auto">
          <a:xfrm>
            <a:off x="700635" y="2095000"/>
            <a:ext cx="1924924" cy="39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2" name="Google Shape;112;p16"/>
          <p:cNvSpPr txBox="1">
            <a:spLocks noGrp="1"/>
          </p:cNvSpPr>
          <p:nvPr>
            <p:ph type="body" idx="4294967295"/>
          </p:nvPr>
        </p:nvSpPr>
        <p:spPr>
          <a:xfrm>
            <a:off x="3245273" y="1912120"/>
            <a:ext cx="8146560" cy="4352544"/>
          </a:xfrm>
        </p:spPr>
        <p:txBody>
          <a:bodyPr spcFirstLastPara="1" vert="horz" lIns="91433" tIns="45700" rIns="91433" bIns="45700" rtlCol="0" anchor="t" anchorCtr="0">
            <a:normAutofit fontScale="85000" lnSpcReduction="20000"/>
          </a:bodyPr>
          <a:lstStyle/>
          <a:p>
            <a:pPr marL="380990" indent="-380990">
              <a:buClr>
                <a:srgbClr val="000000"/>
              </a:buClr>
            </a:pPr>
            <a:r>
              <a:rPr lang="en-US" sz="2133" dirty="0"/>
              <a:t>For our project we will be using data from a python library called </a:t>
            </a:r>
            <a:r>
              <a:rPr lang="en-US" sz="2133" dirty="0" err="1"/>
              <a:t>nfl_data_py</a:t>
            </a:r>
            <a:endParaRPr lang="en-US" dirty="0"/>
          </a:p>
          <a:p>
            <a:pPr marL="380990" indent="-380990">
              <a:buClr>
                <a:srgbClr val="000000"/>
              </a:buClr>
            </a:pPr>
            <a:r>
              <a:rPr lang="en-US" sz="2133" dirty="0" err="1"/>
              <a:t>nfl_data_py</a:t>
            </a:r>
            <a:r>
              <a:rPr lang="en-US" sz="2133" dirty="0"/>
              <a:t> is a Python library for interacting with NFL data sourced from </a:t>
            </a:r>
            <a:r>
              <a:rPr lang="en-US" sz="2133" dirty="0">
                <a:hlinkClick r:id="rId4" action="ppaction://hlinkfile"/>
              </a:rPr>
              <a:t>Kaggle</a:t>
            </a:r>
            <a:r>
              <a:rPr lang="en-US" sz="2133" dirty="0"/>
              <a:t>, </a:t>
            </a:r>
            <a:r>
              <a:rPr lang="en-US" sz="2133" dirty="0" err="1">
                <a:solidFill>
                  <a:srgbClr val="778BA2"/>
                </a:solidFill>
                <a:hlinkClick r:id="rId5"/>
              </a:rPr>
              <a:t>nflfastR</a:t>
            </a:r>
            <a:r>
              <a:rPr lang="en-US" sz="2133" dirty="0"/>
              <a:t>, </a:t>
            </a:r>
            <a:r>
              <a:rPr lang="en-US" sz="2133" dirty="0">
                <a:solidFill>
                  <a:srgbClr val="778BA2"/>
                </a:solidFill>
                <a:hlinkClick r:id="rId6"/>
              </a:rPr>
              <a:t>nfldata</a:t>
            </a:r>
            <a:r>
              <a:rPr lang="en-US" sz="2133" dirty="0"/>
              <a:t>, </a:t>
            </a:r>
            <a:r>
              <a:rPr lang="en-US" sz="2133" dirty="0">
                <a:solidFill>
                  <a:srgbClr val="778BA2"/>
                </a:solidFill>
                <a:hlinkClick r:id="rId7"/>
              </a:rPr>
              <a:t>dynastyprocess</a:t>
            </a:r>
            <a:r>
              <a:rPr lang="en-US" sz="2133" dirty="0"/>
              <a:t>, and </a:t>
            </a:r>
            <a:r>
              <a:rPr lang="en-US" sz="2133" dirty="0">
                <a:solidFill>
                  <a:srgbClr val="778BA2"/>
                </a:solidFill>
                <a:hlinkClick r:id="rId8"/>
              </a:rPr>
              <a:t>Draft Scout</a:t>
            </a:r>
            <a:endParaRPr lang="en-US" dirty="0"/>
          </a:p>
          <a:p>
            <a:pPr marL="380990" indent="-380990">
              <a:buClr>
                <a:srgbClr val="000000"/>
              </a:buClr>
            </a:pPr>
            <a:r>
              <a:rPr lang="en-US" sz="2133" dirty="0"/>
              <a:t>Includes import functions for play-by-play data, weekly data, seasonal data, rosters, win totals, scoring lines, officials, draft picks, draft pick values, schedules, team descriptive info, combine results and id mappings across various sites</a:t>
            </a:r>
            <a:endParaRPr lang="en-US" dirty="0"/>
          </a:p>
          <a:p>
            <a:pPr marL="380990" indent="-380990">
              <a:buClr>
                <a:srgbClr val="000000"/>
              </a:buClr>
            </a:pPr>
            <a:r>
              <a:rPr lang="en-US" sz="2133" dirty="0"/>
              <a:t>Our project will use game data from 2009 to 2025</a:t>
            </a:r>
            <a:endParaRPr lang="en-US" dirty="0"/>
          </a:p>
          <a:p>
            <a:pPr marL="1600160" lvl="1" indent="-380990">
              <a:buClr>
                <a:srgbClr val="000000"/>
              </a:buClr>
            </a:pPr>
            <a:r>
              <a:rPr lang="en-US" sz="2133" dirty="0"/>
              <a:t>Ex: each row will include information about an event – 02/09/25 - Kansas City Chiefs vs Philadelphia Eagles (22 – 40)</a:t>
            </a:r>
            <a:endParaRPr lang="en-US" dirty="0"/>
          </a:p>
          <a:p>
            <a:pPr marL="380990" indent="-380990">
              <a:buClr>
                <a:srgbClr val="000000"/>
              </a:buClr>
            </a:pPr>
            <a:r>
              <a:rPr lang="en-US" sz="2133" dirty="0"/>
              <a:t>Original dataset</a:t>
            </a:r>
            <a:endParaRPr lang="en-US" dirty="0"/>
          </a:p>
          <a:p>
            <a:pPr marL="1600160" lvl="1" indent="-380990">
              <a:buClr>
                <a:srgbClr val="000000"/>
              </a:buClr>
            </a:pPr>
            <a:r>
              <a:rPr lang="en-US" sz="2133" dirty="0"/>
              <a:t>4345 rows and 46 columns</a:t>
            </a:r>
            <a:endParaRPr lang="en-US" dirty="0"/>
          </a:p>
          <a:p>
            <a:pPr marL="380990" indent="-380990">
              <a:buClr>
                <a:srgbClr val="000000"/>
              </a:buClr>
            </a:pPr>
            <a:r>
              <a:rPr lang="en-US" sz="2133" dirty="0"/>
              <a:t>Link to library - </a:t>
            </a:r>
            <a:r>
              <a:rPr lang="en-US" sz="2133" dirty="0">
                <a:solidFill>
                  <a:srgbClr val="778BA2"/>
                </a:solidFill>
                <a:hlinkClick r:id="rId9"/>
              </a:rPr>
              <a:t>https://pypi.org/project/nfl-data-py</a:t>
            </a:r>
            <a:r>
              <a:rPr lang="en-US" sz="2133" dirty="0">
                <a:solidFill>
                  <a:srgbClr val="778BA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dirty="0"/>
          </a:p>
          <a:p>
            <a:pPr marL="380990" indent="-380990">
              <a:buClr>
                <a:srgbClr val="000000"/>
              </a:buClr>
            </a:pPr>
            <a:r>
              <a:rPr lang="en-US" sz="2133" dirty="0"/>
              <a:t>Link to </a:t>
            </a:r>
            <a:r>
              <a:rPr lang="en-US" sz="2133" dirty="0" err="1"/>
              <a:t>github</a:t>
            </a:r>
            <a:r>
              <a:rPr lang="en-US" sz="2133" dirty="0"/>
              <a:t> of library - </a:t>
            </a:r>
            <a:r>
              <a:rPr lang="en-US" sz="2133" dirty="0">
                <a:solidFill>
                  <a:srgbClr val="778BA2"/>
                </a:solidFill>
                <a:hlinkClick r:id="rId10"/>
              </a:rPr>
              <a:t>https://github.com/nflverse/nfl_data_py/tree/main</a:t>
            </a:r>
            <a:endParaRPr lang="en-US" dirty="0"/>
          </a:p>
          <a:p>
            <a:pPr marL="380990" indent="-380990"/>
            <a:r>
              <a:rPr lang="en-US" sz="2133" dirty="0"/>
              <a:t>Various add-on features were taken from </a:t>
            </a:r>
            <a:r>
              <a:rPr lang="en-US" sz="2000" dirty="0">
                <a:hlinkClick r:id="rId11"/>
              </a:rPr>
              <a:t>https://www.pro-football-reference.com/</a:t>
            </a:r>
            <a:endParaRPr lang="en-US" sz="2000" dirty="0"/>
          </a:p>
          <a:p>
            <a:pPr marL="0" indent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r>
              <a:rPr lang="en-US" dirty="0"/>
              <a:t>Similar Projects</a:t>
            </a: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  <a:buClr>
                <a:srgbClr val="000000"/>
              </a:buClr>
            </a:pPr>
            <a:fld id="{00000000-1234-1234-1234-123412341234}" type="slidenum">
              <a:rPr lang="en"/>
              <a:pPr>
                <a:lnSpc>
                  <a:spcPct val="90000"/>
                </a:lnSpc>
                <a:spcAft>
                  <a:spcPts val="800"/>
                </a:spcAft>
                <a:buClr>
                  <a:srgbClr val="000000"/>
                </a:buClr>
              </a:pPr>
              <a:t>8</a:t>
            </a:fld>
            <a:endParaRPr lang="en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4294967295"/>
          </p:nvPr>
        </p:nvSpPr>
        <p:spPr>
          <a:xfrm>
            <a:off x="700635" y="2476000"/>
            <a:ext cx="7128240" cy="4352544"/>
          </a:xfrm>
        </p:spPr>
        <p:txBody>
          <a:bodyPr spcFirstLastPara="1" vert="horz" lIns="91433" tIns="45700" rIns="91433" bIns="45700" rtlCol="0" anchor="t" anchorCtr="0">
            <a:normAutofit/>
          </a:bodyPr>
          <a:lstStyle/>
          <a:p>
            <a:pPr marL="380990" indent="-38099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hlinkClick r:id="rId3"/>
              </a:rPr>
              <a:t>https://www.kaggle.com/code</a:t>
            </a:r>
            <a:r>
              <a:rPr lang="en-US" b="0" i="0" u="none" strike="noStrike" cap="none" dirty="0">
                <a:hlinkClick r:id="rId3"/>
              </a:rPr>
              <a:t>/</a:t>
            </a:r>
            <a:r>
              <a:rPr lang="en-US" dirty="0">
                <a:hlinkClick r:id="rId3"/>
              </a:rPr>
              <a:t>dubradave</a:t>
            </a:r>
            <a:r>
              <a:rPr lang="en-US" b="0" i="0" u="none" strike="noStrike" cap="none" dirty="0">
                <a:hlinkClick r:id="rId3"/>
              </a:rPr>
              <a:t>/</a:t>
            </a:r>
            <a:r>
              <a:rPr lang="en-US" dirty="0">
                <a:hlinkClick r:id="rId3"/>
              </a:rPr>
              <a:t>nfl-injuries-grass-vs-fieldturf</a:t>
            </a:r>
            <a:endParaRPr lang="en-US">
              <a:hlinkClick r:id="rId3"/>
            </a:endParaRPr>
          </a:p>
          <a:p>
            <a:pPr marL="990575" lvl="1">
              <a:spcBef>
                <a:spcPts val="0"/>
              </a:spcBef>
              <a:spcAft>
                <a:spcPts val="800"/>
              </a:spcAft>
              <a:buSzPts val="1500"/>
              <a:buFont typeface="Courier New"/>
              <a:buChar char="o"/>
            </a:pPr>
            <a:r>
              <a:rPr lang="en-US" dirty="0"/>
              <a:t>Used </a:t>
            </a:r>
            <a:r>
              <a:rPr lang="en-US" dirty="0" err="1"/>
              <a:t>nfl_data_py</a:t>
            </a:r>
            <a:r>
              <a:rPr lang="en-US" dirty="0"/>
              <a:t> to evaluate injuries based on field type </a:t>
            </a:r>
          </a:p>
          <a:p>
            <a:pPr marL="380990" indent="-38099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hlinkClick r:id="rId4"/>
              </a:rPr>
              <a:t>https://www.kaggle.com/code/twalters20/nfl-betting-model#Feature-and-Model-Testing</a:t>
            </a:r>
            <a:endParaRPr lang="en-US" dirty="0"/>
          </a:p>
          <a:p>
            <a:pPr marL="990575" lvl="1">
              <a:spcBef>
                <a:spcPts val="0"/>
              </a:spcBef>
              <a:spcAft>
                <a:spcPts val="800"/>
              </a:spcAft>
              <a:buSzPts val="1500"/>
              <a:buFont typeface="Courier New"/>
              <a:buChar char="o"/>
            </a:pPr>
            <a:r>
              <a:rPr lang="en-US" dirty="0"/>
              <a:t>Created a betting model to determine if the favored team would cover the spread</a:t>
            </a:r>
          </a:p>
          <a:p>
            <a:pPr marL="380990" indent="-380990"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pic>
        <p:nvPicPr>
          <p:cNvPr id="9218" name="Picture 2" descr="7 UTEP football players made NFL roster cuts. Who are they?">
            <a:extLst>
              <a:ext uri="{FF2B5EF4-FFF2-40B4-BE49-F238E27FC236}">
                <a16:creationId xmlns:a16="http://schemas.microsoft.com/office/drawing/2014/main" id="{906DAE56-8AB7-EC88-877D-FDDF80108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4" r="30555" b="-2"/>
          <a:stretch>
            <a:fillRect/>
          </a:stretch>
        </p:blipFill>
        <p:spPr bwMode="auto">
          <a:xfrm>
            <a:off x="8336875" y="1256800"/>
            <a:ext cx="3054959" cy="435254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081DB750-1037-D1BC-69B6-5BA972631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>
            <a:extLst>
              <a:ext uri="{FF2B5EF4-FFF2-40B4-BE49-F238E27FC236}">
                <a16:creationId xmlns:a16="http://schemas.microsoft.com/office/drawing/2014/main" id="{BBF72D28-4303-FD61-A32A-E27E683B0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0635" y="914400"/>
            <a:ext cx="10691200" cy="13076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r>
              <a:rPr lang="en-US" dirty="0"/>
              <a:t>Similar Projects Cont.</a:t>
            </a:r>
          </a:p>
        </p:txBody>
      </p:sp>
      <p:sp>
        <p:nvSpPr>
          <p:cNvPr id="120" name="Google Shape;120;p17">
            <a:extLst>
              <a:ext uri="{FF2B5EF4-FFF2-40B4-BE49-F238E27FC236}">
                <a16:creationId xmlns:a16="http://schemas.microsoft.com/office/drawing/2014/main" id="{D256FA2A-8E40-2065-25DC-A55BD5AE48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919012" y="6356351"/>
            <a:ext cx="672400" cy="365200"/>
          </a:xfr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  <a:buClr>
                <a:srgbClr val="000000"/>
              </a:buClr>
            </a:pPr>
            <a:fld id="{00000000-1234-1234-1234-123412341234}" type="slidenum">
              <a:rPr lang="en"/>
              <a:pPr>
                <a:lnSpc>
                  <a:spcPct val="90000"/>
                </a:lnSpc>
                <a:spcAft>
                  <a:spcPts val="800"/>
                </a:spcAft>
                <a:buClr>
                  <a:srgbClr val="000000"/>
                </a:buClr>
              </a:pPr>
              <a:t>9</a:t>
            </a:fld>
            <a:endParaRPr lang="en"/>
          </a:p>
        </p:txBody>
      </p:sp>
      <p:sp>
        <p:nvSpPr>
          <p:cNvPr id="119" name="Google Shape;119;p17">
            <a:extLst>
              <a:ext uri="{FF2B5EF4-FFF2-40B4-BE49-F238E27FC236}">
                <a16:creationId xmlns:a16="http://schemas.microsoft.com/office/drawing/2014/main" id="{31B52A87-A14B-9736-E244-8442449998C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0635" y="2476000"/>
            <a:ext cx="7128240" cy="4352544"/>
          </a:xfrm>
        </p:spPr>
        <p:txBody>
          <a:bodyPr spcFirstLastPara="1" vert="horz" lIns="91433" tIns="45700" rIns="91433" bIns="45700" rtlCol="0" anchor="t" anchorCtr="0">
            <a:normAutofit/>
          </a:bodyPr>
          <a:lstStyle/>
          <a:p>
            <a:pPr marL="380990" indent="-38099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hlinkClick r:id="rId3"/>
              </a:rPr>
              <a:t>https://python.plainenglish.io/using-python-to-mimic-nfl-sportsbook-odds-determination-2d96dc84ecab</a:t>
            </a:r>
            <a:endParaRPr lang="en-US"/>
          </a:p>
          <a:p>
            <a:pPr marL="990575" lvl="1">
              <a:spcBef>
                <a:spcPts val="0"/>
              </a:spcBef>
              <a:spcAft>
                <a:spcPts val="800"/>
              </a:spcAft>
              <a:buSzPts val="1500"/>
              <a:buFont typeface="Courier New"/>
              <a:buChar char="o"/>
            </a:pPr>
            <a:r>
              <a:rPr lang="en-US" dirty="0"/>
              <a:t>Used multiple NFL datasets including </a:t>
            </a:r>
            <a:r>
              <a:rPr lang="en-US" dirty="0" err="1"/>
              <a:t>nfl_data_py</a:t>
            </a:r>
            <a:r>
              <a:rPr lang="en-US" dirty="0"/>
              <a:t> in order to replicate Vegas Odds for NFL games</a:t>
            </a:r>
          </a:p>
          <a:p>
            <a:pPr marL="990575" lvl="1">
              <a:spcBef>
                <a:spcPts val="0"/>
              </a:spcBef>
              <a:spcAft>
                <a:spcPts val="800"/>
              </a:spcAft>
              <a:buSzPts val="1500"/>
              <a:buFont typeface="Courier New"/>
              <a:buChar char="o"/>
            </a:pPr>
            <a:r>
              <a:rPr lang="en-US" dirty="0"/>
              <a:t>Used a linear regression model</a:t>
            </a:r>
          </a:p>
          <a:p>
            <a:pPr marL="990575" lvl="1">
              <a:spcBef>
                <a:spcPts val="0"/>
              </a:spcBef>
              <a:spcAft>
                <a:spcPts val="800"/>
              </a:spcAft>
              <a:buSzPts val="1500"/>
              <a:buFont typeface="Courier New"/>
              <a:buChar char="o"/>
            </a:pPr>
            <a:r>
              <a:rPr lang="en-US" dirty="0"/>
              <a:t>Results were evaluated against the actual Vegas Spread and saw positive correlation between the model and actual Spreads </a:t>
            </a:r>
          </a:p>
          <a:p>
            <a:pPr marL="990575" lvl="1">
              <a:spcBef>
                <a:spcPts val="0"/>
              </a:spcBef>
              <a:spcAft>
                <a:spcPts val="800"/>
              </a:spcAft>
              <a:buFont typeface="Courier New"/>
              <a:buChar char="o"/>
            </a:pPr>
            <a:endParaRPr lang="en-US" dirty="0"/>
          </a:p>
          <a:p>
            <a:pPr marL="380990" indent="-380990">
              <a:spcBef>
                <a:spcPts val="0"/>
              </a:spcBef>
              <a:spcAft>
                <a:spcPts val="800"/>
              </a:spcAft>
            </a:pPr>
            <a:endParaRPr lang="en-US" dirty="0"/>
          </a:p>
          <a:p>
            <a:pPr marL="380990" indent="-380990"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pic>
        <p:nvPicPr>
          <p:cNvPr id="2" name="Picture 1" descr="Green Bay Packers running back Aaron Jones: Stats, salary, position, height  | DAZN News US">
            <a:extLst>
              <a:ext uri="{FF2B5EF4-FFF2-40B4-BE49-F238E27FC236}">
                <a16:creationId xmlns:a16="http://schemas.microsoft.com/office/drawing/2014/main" id="{0AA26389-AE10-6059-0E8D-18720CA9E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558" y="1966869"/>
            <a:ext cx="4384645" cy="24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86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3406BA8-A446-425D-96EF-7D3839100B0D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290F914-6DE8-4CBF-BFAA-0EA56BBB7300}">
  <we:reference id="wa200001625" version="1.0.0.8" store="en-US" storeType="OMEX"/>
  <we:alternateReferences>
    <we:reference id="wa200001625" version="1.0.0.8" store="WA20000162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1019</Words>
  <Application>Microsoft Office PowerPoint</Application>
  <PresentationFormat>Widescreen</PresentationFormat>
  <Paragraphs>142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Courier New</vt:lpstr>
      <vt:lpstr>Lustria</vt:lpstr>
      <vt:lpstr>Office Theme</vt:lpstr>
      <vt:lpstr>Finding an Edge in Sports Betting</vt:lpstr>
      <vt:lpstr>GITHUB FOR OUR PROJECT</vt:lpstr>
      <vt:lpstr>Dataset</vt:lpstr>
      <vt:lpstr>Overview</vt:lpstr>
      <vt:lpstr>Project Refresher</vt:lpstr>
      <vt:lpstr>ELI5 – Sports Betting</vt:lpstr>
      <vt:lpstr>Dataset information</vt:lpstr>
      <vt:lpstr>Similar Projects</vt:lpstr>
      <vt:lpstr>Similar Projects Cont.</vt:lpstr>
      <vt:lpstr>EDA</vt:lpstr>
      <vt:lpstr>Heatmap on Key Features</vt:lpstr>
      <vt:lpstr>All-Pro EDA</vt:lpstr>
      <vt:lpstr>EPA EDA</vt:lpstr>
      <vt:lpstr>Random Forest Regressor</vt:lpstr>
      <vt:lpstr>1st Iteration of the Model</vt:lpstr>
      <vt:lpstr>PowerPoint Presentation</vt:lpstr>
      <vt:lpstr>2nd Iteration of Model</vt:lpstr>
      <vt:lpstr>PowerPoint Presentation</vt:lpstr>
      <vt:lpstr>3rd Iteration of Model</vt:lpstr>
      <vt:lpstr>PowerPoint Presentation</vt:lpstr>
      <vt:lpstr>4th Iteration of Model</vt:lpstr>
      <vt:lpstr>PowerPoint Presentation</vt:lpstr>
      <vt:lpstr>5th and Final Iteration</vt:lpstr>
      <vt:lpstr>PowerPoint Presentation</vt:lpstr>
      <vt:lpstr>Comparison to 5 year data</vt:lpstr>
      <vt:lpstr>Takeaways</vt:lpstr>
      <vt:lpstr>Potential Steps Forward</vt:lpstr>
      <vt:lpstr>References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Schoenbaum1</dc:creator>
  <cp:lastModifiedBy>Joseph Schoenbaum1</cp:lastModifiedBy>
  <cp:revision>9</cp:revision>
  <dcterms:created xsi:type="dcterms:W3CDTF">2025-08-07T05:55:41Z</dcterms:created>
  <dcterms:modified xsi:type="dcterms:W3CDTF">2025-08-07T07:20:48Z</dcterms:modified>
</cp:coreProperties>
</file>